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967" r:id="rId2"/>
    <p:sldMasterId id="2147483979" r:id="rId3"/>
  </p:sldMasterIdLst>
  <p:notesMasterIdLst>
    <p:notesMasterId r:id="rId29"/>
  </p:notesMasterIdLst>
  <p:sldIdLst>
    <p:sldId id="271" r:id="rId4"/>
    <p:sldId id="256" r:id="rId5"/>
    <p:sldId id="258" r:id="rId6"/>
    <p:sldId id="274" r:id="rId7"/>
    <p:sldId id="275" r:id="rId8"/>
    <p:sldId id="276" r:id="rId9"/>
    <p:sldId id="277" r:id="rId10"/>
    <p:sldId id="260" r:id="rId11"/>
    <p:sldId id="262" r:id="rId12"/>
    <p:sldId id="261" r:id="rId13"/>
    <p:sldId id="270" r:id="rId14"/>
    <p:sldId id="273" r:id="rId15"/>
    <p:sldId id="272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66"/>
    <a:srgbClr val="000000"/>
    <a:srgbClr val="3399FF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803" autoAdjust="0"/>
  </p:normalViewPr>
  <p:slideViewPr>
    <p:cSldViewPr>
      <p:cViewPr varScale="1">
        <p:scale>
          <a:sx n="62" d="100"/>
          <a:sy n="6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A45AF757-C26D-451C-A101-44C59C01D796}" type="datetimeFigureOut">
              <a:rPr lang="ar-EG"/>
              <a:pPr>
                <a:defRPr/>
              </a:pPr>
              <a:t>29/10/1442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8B69B97A-D3D8-43A2-A714-6E5FC178537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69448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dirty="0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A3B90E-7D41-4E10-8AC2-E91E80B43E71}" type="slidenum">
              <a:rPr lang="ar-EG" smtClean="0">
                <a:cs typeface="Arial" charset="0"/>
              </a:rPr>
              <a:pPr/>
              <a:t>2</a:t>
            </a:fld>
            <a:endParaRPr lang="ar-EG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4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 Paralytic rabies mimic GBS  Fever , bladder dysfunction , CSF </a:t>
            </a:r>
            <a:r>
              <a:rPr lang="en-US" dirty="0" err="1" smtClean="0"/>
              <a:t>pleocytosis</a:t>
            </a:r>
            <a:r>
              <a:rPr lang="en-US" dirty="0" smtClean="0"/>
              <a:t> </a:t>
            </a:r>
            <a:r>
              <a:rPr lang="en-US" dirty="0" err="1" smtClean="0"/>
              <a:t>favour</a:t>
            </a:r>
            <a:r>
              <a:rPr lang="en-US" dirty="0" smtClean="0"/>
              <a:t> rabies.</a:t>
            </a: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CC76A-8C65-4298-96F6-01C8506D5EA6}" type="slidenum">
              <a:rPr lang="ar-SA" altLang="ar-IQ" smtClean="0"/>
              <a:pPr>
                <a:defRPr/>
              </a:pPr>
              <a:t>22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382231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0CD03B-5B24-4E95-A783-3336FF7F8E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0100A-377D-44CA-BD07-E969433413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F0CB-3A4C-471C-9C45-7D313AA367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0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FF593-9790-4B8C-885D-F60E46C0CEA8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600061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9E53A-B1BD-4B7E-8D6E-3268F10F93D6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80613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D8152-6108-4CF5-B9CC-08A60A1F322F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278070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47958-0F36-4EAE-BF4E-FF7A0FF73A1C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04773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3B84-A0A4-45E3-A7AC-AB6B1098B08B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051758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ADAB7-B2B3-458D-9122-B881233A1A8D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95120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63AD6-BBE5-41B8-8AC2-4DF5A7F2DEE6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637230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59553-275C-422F-BE5A-1FB42A5C0753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78597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05CB-A08D-40B0-A2F2-CEAC50336B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6ECB2-A6CD-4143-8D65-B12DFCFF00A2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069588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D982B-8695-4E54-A6E3-DD40FBDC4578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273991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06884-F6F3-4070-BBC9-CF3490C37C42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133758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0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FF593-9790-4B8C-885D-F60E46C0CEA8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36664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9E53A-B1BD-4B7E-8D6E-3268F10F93D6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972843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D8152-6108-4CF5-B9CC-08A60A1F322F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001827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47958-0F36-4EAE-BF4E-FF7A0FF73A1C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443221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73B84-A0A4-45E3-A7AC-AB6B1098B08B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142090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ADAB7-B2B3-458D-9122-B881233A1A8D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931784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63AD6-BBE5-41B8-8AC2-4DF5A7F2DEE6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47365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76EFEB-723C-423A-9650-25735FC36F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59553-275C-422F-BE5A-1FB42A5C0753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286330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6ECB2-A6CD-4143-8D65-B12DFCFF00A2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57084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D982B-8695-4E54-A6E3-DD40FBDC4578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721807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06884-F6F3-4070-BBC9-CF3490C37C42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40689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35F9-CB76-4120-A879-93CE9567D8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B87EC-4C78-4A5E-8DF7-A362AEFC82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9FA2-6858-440D-801D-BB1FA65089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F14B20-506D-4508-8C39-F28A13932E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C92B-B037-472E-9E1F-AFECBA8400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7A349A-7B8E-414C-ABB5-1D0A69CDCF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DB44E3B0-C89C-47EB-BE26-367BDA6D91F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6" r:id="rId2"/>
    <p:sldLayoutId id="2147483964" r:id="rId3"/>
    <p:sldLayoutId id="2147483957" r:id="rId4"/>
    <p:sldLayoutId id="2147483958" r:id="rId5"/>
    <p:sldLayoutId id="2147483959" r:id="rId6"/>
    <p:sldLayoutId id="2147483965" r:id="rId7"/>
    <p:sldLayoutId id="2147483960" r:id="rId8"/>
    <p:sldLayoutId id="2147483966" r:id="rId9"/>
    <p:sldLayoutId id="2147483961" r:id="rId10"/>
    <p:sldLayoutId id="21474839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7A399"/>
                </a:solidFill>
              </a:defRPr>
            </a:lvl1pPr>
          </a:lstStyle>
          <a:p>
            <a:fld id="{A262023E-F700-4CA6-BA46-7976F4F26F62}" type="slidenum">
              <a:rPr lang="ar-SA" altLang="ar-IQ" smtClean="0">
                <a:cs typeface="Arial" panose="020B0604020202020204" pitchFamily="34" charset="0"/>
              </a:rPr>
              <a:pPr/>
              <a:t>‹#›</a:t>
            </a:fld>
            <a:endParaRPr lang="en-US" altLang="ar-IQ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1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7A399"/>
                </a:solidFill>
              </a:defRPr>
            </a:lvl1pPr>
          </a:lstStyle>
          <a:p>
            <a:fld id="{A262023E-F700-4CA6-BA46-7976F4F26F62}" type="slidenum">
              <a:rPr lang="ar-SA" altLang="ar-IQ" smtClean="0">
                <a:cs typeface="Arial" panose="020B0604020202020204" pitchFamily="34" charset="0"/>
              </a:rPr>
              <a:pPr/>
              <a:t>‹#›</a:t>
            </a:fld>
            <a:endParaRPr lang="en-US" altLang="ar-IQ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7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Tahom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602297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AIMS OF ANTHRAX LECTURE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Identify the anthrax, the micro-organism cause the disease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Clarify the different routs of transmission of anthrax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Identify the clinical presentation  of anthrax  according to frequency, severity and mode of presentation.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Discuss the methods to diagnosis the  anthrax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Mention the drugs used to treat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Discuss the preventive measures of anthrax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Define the bioterrorism and discuss the role of anthrax and other microorganism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BBE0E3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i="1" dirty="0" smtClean="0">
                <a:solidFill>
                  <a:srgbClr val="0000FF"/>
                </a:solidFill>
              </a:rPr>
              <a:t>Inhalation </a:t>
            </a:r>
            <a:r>
              <a:rPr lang="en-US" sz="4800" i="1" dirty="0" err="1" smtClean="0">
                <a:solidFill>
                  <a:srgbClr val="0000FF"/>
                </a:solidFill>
              </a:rPr>
              <a:t>anthrux</a:t>
            </a:r>
            <a:endParaRPr lang="en-US" sz="4800" i="1" dirty="0" smtClean="0">
              <a:solidFill>
                <a:srgbClr val="0000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399" y="914400"/>
            <a:ext cx="9144000" cy="5943600"/>
          </a:xfrm>
          <a:solidFill>
            <a:srgbClr val="FFFF66"/>
          </a:solidFill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Mortality rate is very high &gt; 95%</a:t>
            </a: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Fever ,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dyspnoea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, cough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Septecemia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Chest X-ray ;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widden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• </a:t>
            </a:r>
            <a:r>
              <a:rPr lang="en-US" sz="3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Haemorrhagic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mediastinitis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,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 pleural EF.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Anthrax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Meningitis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Subarachnoid </a:t>
            </a:r>
            <a:r>
              <a:rPr lang="en-US" sz="3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haemorrhage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 Very often fatal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.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pic>
        <p:nvPicPr>
          <p:cNvPr id="12292" name="Picture 3" descr="inhala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399" y="3352800"/>
            <a:ext cx="4038601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559" y="0"/>
            <a:ext cx="1859441" cy="2211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0"/>
            <a:ext cx="6400800" cy="1050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</a:rPr>
              <a:t>How is anthrax diagnosed?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7315200" cy="4495800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en-US" sz="2000" b="1" dirty="0" smtClean="0">
                <a:cs typeface="Tahoma" pitchFamily="34" charset="0"/>
              </a:rPr>
              <a:t>Gram stain  </a:t>
            </a:r>
            <a:r>
              <a:rPr lang="en-US" sz="2000" b="1" dirty="0">
                <a:cs typeface="Tahoma" pitchFamily="34" charset="0"/>
              </a:rPr>
              <a:t>, </a:t>
            </a:r>
            <a:r>
              <a:rPr lang="en-US" sz="2000" b="1" dirty="0" smtClean="0">
                <a:cs typeface="Tahoma" pitchFamily="34" charset="0"/>
              </a:rPr>
              <a:t>immunofluorescence &amp;  Culture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>
              <a:cs typeface="Tahoma" pitchFamily="34" charset="0"/>
            </a:endParaRPr>
          </a:p>
          <a:p>
            <a:pPr marL="381000" indent="-381000">
              <a:lnSpc>
                <a:spcPct val="80000"/>
              </a:lnSpc>
            </a:pPr>
            <a:r>
              <a:rPr lang="en-US" sz="2000" b="1" dirty="0" smtClean="0">
                <a:cs typeface="Tahoma" pitchFamily="34" charset="0"/>
              </a:rPr>
              <a:t>Rapid detection methods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cs typeface="Tahoma" pitchFamily="34" charset="0"/>
              </a:rPr>
              <a:t>	- PCR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cs typeface="Tahoma" pitchFamily="34" charset="0"/>
              </a:rPr>
              <a:t>	- ELISA assay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en-US" sz="2000" b="1" dirty="0">
              <a:cs typeface="Tahoma" pitchFamily="34" charset="0"/>
            </a:endParaRPr>
          </a:p>
          <a:p>
            <a:pPr marL="381000" indent="-381000">
              <a:lnSpc>
                <a:spcPct val="80000"/>
              </a:lnSpc>
            </a:pPr>
            <a:r>
              <a:rPr lang="en-US" sz="2000" b="1" dirty="0">
                <a:cs typeface="Tahoma" pitchFamily="34" charset="0"/>
              </a:rPr>
              <a:t>X-ray and Computed Tomography (CT) scan of chest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en-US" sz="2000" b="1" dirty="0">
              <a:cs typeface="Tahoma" pitchFamily="34" charset="0"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>
              <a:cs typeface="Tahoma" pitchFamily="34" charset="0"/>
            </a:endParaRP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cs typeface="Tahoma" pitchFamily="34" charset="0"/>
              </a:rPr>
              <a:t>	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759" y="228600"/>
            <a:ext cx="1859441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FF"/>
                </a:solidFill>
                <a:latin typeface="Arial"/>
              </a:rPr>
              <a:t>TREATMENT </a:t>
            </a:r>
            <a:r>
              <a:rPr lang="ar-SA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/>
            </a:r>
            <a:br>
              <a:rPr lang="ar-SA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endParaRPr lang="en-US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1054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latin typeface="Arial"/>
              </a:rPr>
              <a:t>Penicillin is the drug of choice for cutaneous anthrax and is given for 5–7 days.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400" b="1" dirty="0" err="1"/>
              <a:t>Tetracyclines</a:t>
            </a:r>
            <a:r>
              <a:rPr lang="en-US" sz="2400" b="1" dirty="0"/>
              <a:t>, erythromycin </a:t>
            </a:r>
            <a:r>
              <a:rPr lang="en-US" sz="2400" b="1" dirty="0" smtClean="0"/>
              <a:t>are </a:t>
            </a:r>
            <a:r>
              <a:rPr lang="en-US" sz="2400" b="1" dirty="0"/>
              <a:t>also effective. </a:t>
            </a:r>
            <a:endParaRPr lang="en-US" sz="2400" b="1" dirty="0" smtClean="0"/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2400" b="1" dirty="0"/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400" b="1" dirty="0"/>
              <a:t> </a:t>
            </a:r>
            <a:r>
              <a:rPr lang="en-US" sz="2400" b="1" dirty="0" smtClean="0"/>
              <a:t>parenteral </a:t>
            </a:r>
            <a:r>
              <a:rPr lang="en-US" sz="2400" b="1" dirty="0"/>
              <a:t>ciprofloxacin or doxycycline for inhalation anthrax though the duration of treatment is not well defined</a:t>
            </a:r>
            <a:endParaRPr lang="en-US" sz="3600" b="1" dirty="0" smtClean="0">
              <a:solidFill>
                <a:srgbClr val="0000FF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1" y="0"/>
            <a:ext cx="18287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41241" cy="51816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avoid contact with animal products .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  Cooking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meat properly .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rabicParenR" startAt="3"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vaccine. 93% effective, Persons who work directly in contact</a:t>
            </a:r>
          </a:p>
          <a:p>
            <a:pPr marL="514350" indent="-514350" eaLnBrk="1" fontAlgn="auto" hangingPunct="1">
              <a:spcAft>
                <a:spcPts val="0"/>
              </a:spcAft>
              <a:buFontTx/>
              <a:buAutoNum type="arabicParenR" startAt="3"/>
              <a:defRPr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Ciprofloxacin prophylaxis in high risk in </a:t>
            </a: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Biological war.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9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50292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prevention</a:t>
            </a:r>
            <a:endParaRPr lang="ar-IQ" sz="3600" kern="10" smtClean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80864"/>
            <a:ext cx="1859441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باقة أزهار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10795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ar-IQ" sz="5400" b="1" dirty="0" smtClean="0"/>
              <a:t>RABIES     </a:t>
            </a:r>
            <a:r>
              <a:rPr lang="ar-SA" altLang="ar-IQ" dirty="0" smtClean="0"/>
              <a:t> </a:t>
            </a:r>
            <a:br>
              <a:rPr lang="ar-SA" altLang="ar-IQ" dirty="0" smtClean="0"/>
            </a:br>
            <a:endParaRPr lang="en-US" altLang="ar-IQ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97" y="1089024"/>
            <a:ext cx="9138027" cy="4932263"/>
          </a:xfrm>
          <a:solidFill>
            <a:srgbClr val="FFFF99"/>
          </a:solidFill>
        </p:spPr>
        <p:txBody>
          <a:bodyPr/>
          <a:lstStyle/>
          <a:p>
            <a:pPr algn="l" eaLnBrk="1" hangingPunct="1"/>
            <a:r>
              <a:rPr lang="en-US" altLang="ar-IQ" b="1" u="sng" dirty="0">
                <a:solidFill>
                  <a:srgbClr val="FF0000"/>
                </a:solidFill>
              </a:rPr>
              <a:t>Epidemiology</a:t>
            </a:r>
            <a:r>
              <a:rPr lang="en-US" altLang="ar-IQ" dirty="0">
                <a:solidFill>
                  <a:srgbClr val="0000FF"/>
                </a:solidFill>
              </a:rPr>
              <a:t> </a:t>
            </a:r>
            <a:endParaRPr lang="en-US" altLang="ar-IQ" dirty="0" smtClean="0">
              <a:solidFill>
                <a:srgbClr val="0000FF"/>
              </a:solidFill>
            </a:endParaRPr>
          </a:p>
          <a:p>
            <a:pPr algn="l" eaLnBrk="1" hangingPunct="1"/>
            <a:r>
              <a:rPr lang="en-US" altLang="ar-IQ" sz="2800" dirty="0" smtClean="0">
                <a:solidFill>
                  <a:srgbClr val="0000FF"/>
                </a:solidFill>
              </a:rPr>
              <a:t> </a:t>
            </a:r>
            <a:r>
              <a:rPr lang="en-US" altLang="ar-IQ" sz="2800" b="1" dirty="0">
                <a:solidFill>
                  <a:srgbClr val="0000FF"/>
                </a:solidFill>
              </a:rPr>
              <a:t>Acute</a:t>
            </a:r>
            <a:r>
              <a:rPr lang="en-US" altLang="ar-IQ" sz="2800" dirty="0">
                <a:solidFill>
                  <a:srgbClr val="0000FF"/>
                </a:solidFill>
              </a:rPr>
              <a:t> rapid progressive &amp; highly </a:t>
            </a:r>
            <a:r>
              <a:rPr lang="en-US" altLang="ar-IQ" sz="2800" b="1" dirty="0">
                <a:solidFill>
                  <a:srgbClr val="0000FF"/>
                </a:solidFill>
              </a:rPr>
              <a:t>fatal</a:t>
            </a:r>
            <a:r>
              <a:rPr lang="en-US" altLang="ar-IQ" sz="2800" dirty="0">
                <a:solidFill>
                  <a:srgbClr val="0000FF"/>
                </a:solidFill>
              </a:rPr>
              <a:t> </a:t>
            </a:r>
            <a:r>
              <a:rPr lang="en-US" altLang="ar-IQ" sz="2800" b="1" dirty="0">
                <a:solidFill>
                  <a:srgbClr val="0000FF"/>
                </a:solidFill>
              </a:rPr>
              <a:t>viral</a:t>
            </a:r>
            <a:r>
              <a:rPr lang="en-US" altLang="ar-IQ" sz="2800" dirty="0">
                <a:solidFill>
                  <a:srgbClr val="0000FF"/>
                </a:solidFill>
              </a:rPr>
              <a:t> disease of CNS caused by Lyssavirus type 1. </a:t>
            </a:r>
            <a:endParaRPr lang="en-US" altLang="ar-IQ" sz="2800" dirty="0" smtClean="0">
              <a:solidFill>
                <a:srgbClr val="0000FF"/>
              </a:solidFill>
            </a:endParaRPr>
          </a:p>
          <a:p>
            <a:pPr algn="l" eaLnBrk="1" hangingPunct="1"/>
            <a:r>
              <a:rPr lang="en-US" altLang="ar-IQ" sz="2800" dirty="0" smtClean="0">
                <a:solidFill>
                  <a:srgbClr val="0000FF"/>
                </a:solidFill>
              </a:rPr>
              <a:t> </a:t>
            </a:r>
            <a:r>
              <a:rPr lang="en-US" altLang="ar-IQ" sz="2800" b="1" dirty="0">
                <a:solidFill>
                  <a:srgbClr val="0000FF"/>
                </a:solidFill>
              </a:rPr>
              <a:t>Zoonotic </a:t>
            </a:r>
            <a:r>
              <a:rPr lang="en-US" altLang="ar-IQ" sz="2800" dirty="0">
                <a:solidFill>
                  <a:srgbClr val="0000FF"/>
                </a:solidFill>
              </a:rPr>
              <a:t>disease</a:t>
            </a:r>
            <a:r>
              <a:rPr lang="en-US" altLang="ar-IQ" sz="2800" b="1" dirty="0">
                <a:solidFill>
                  <a:srgbClr val="0000FF"/>
                </a:solidFill>
              </a:rPr>
              <a:t> </a:t>
            </a:r>
            <a:r>
              <a:rPr lang="en-US" altLang="ar-IQ" sz="2800" dirty="0">
                <a:solidFill>
                  <a:srgbClr val="0000FF"/>
                </a:solidFill>
              </a:rPr>
              <a:t>of warm blooded animals  (dogs, cats , bats, </a:t>
            </a:r>
            <a:r>
              <a:rPr lang="en-US" altLang="ar-IQ" sz="2800" dirty="0" err="1">
                <a:solidFill>
                  <a:srgbClr val="0000FF"/>
                </a:solidFill>
              </a:rPr>
              <a:t>racoons</a:t>
            </a:r>
            <a:r>
              <a:rPr lang="en-US" altLang="ar-IQ" sz="2800" dirty="0">
                <a:solidFill>
                  <a:srgbClr val="0000FF"/>
                </a:solidFill>
              </a:rPr>
              <a:t>, skunks, foxes ) </a:t>
            </a:r>
            <a:endParaRPr lang="en-US" altLang="ar-IQ" sz="2800" dirty="0" smtClean="0">
              <a:solidFill>
                <a:srgbClr val="0000FF"/>
              </a:solidFill>
            </a:endParaRPr>
          </a:p>
          <a:p>
            <a:pPr algn="l" eaLnBrk="1" hangingPunct="1"/>
            <a:r>
              <a:rPr lang="en-US" altLang="ar-IQ" sz="2800" dirty="0" smtClean="0">
                <a:solidFill>
                  <a:srgbClr val="0000FF"/>
                </a:solidFill>
              </a:rPr>
              <a:t> </a:t>
            </a:r>
            <a:r>
              <a:rPr lang="en-US" altLang="ar-IQ" sz="2800" dirty="0">
                <a:solidFill>
                  <a:srgbClr val="0000FF"/>
                </a:solidFill>
              </a:rPr>
              <a:t>Transmitted to man by </a:t>
            </a:r>
            <a:r>
              <a:rPr lang="en-US" altLang="ar-IQ" sz="2800" b="1" dirty="0">
                <a:solidFill>
                  <a:srgbClr val="0000FF"/>
                </a:solidFill>
              </a:rPr>
              <a:t>bite of  rabid </a:t>
            </a:r>
            <a:r>
              <a:rPr lang="en-US" altLang="ar-IQ" sz="2800" dirty="0">
                <a:solidFill>
                  <a:srgbClr val="0000FF"/>
                </a:solidFill>
              </a:rPr>
              <a:t>animal. </a:t>
            </a:r>
            <a:endParaRPr lang="en-US" altLang="ar-IQ" sz="2800" dirty="0" smtClean="0">
              <a:solidFill>
                <a:srgbClr val="0000FF"/>
              </a:solidFill>
            </a:endParaRPr>
          </a:p>
          <a:p>
            <a:pPr algn="l" eaLnBrk="1" hangingPunct="1"/>
            <a:r>
              <a:rPr lang="en-US" altLang="ar-IQ" sz="2800" dirty="0" smtClean="0">
                <a:solidFill>
                  <a:srgbClr val="0000FF"/>
                </a:solidFill>
              </a:rPr>
              <a:t> </a:t>
            </a:r>
            <a:r>
              <a:rPr lang="en-US" altLang="ar-IQ" sz="2800" dirty="0">
                <a:solidFill>
                  <a:srgbClr val="0000FF"/>
                </a:solidFill>
              </a:rPr>
              <a:t>Non-bite exposures : </a:t>
            </a:r>
            <a:r>
              <a:rPr lang="en-US" altLang="ar-IQ" sz="2400" b="1" dirty="0">
                <a:solidFill>
                  <a:srgbClr val="0000FF"/>
                </a:solidFill>
              </a:rPr>
              <a:t>aerosols</a:t>
            </a:r>
            <a:r>
              <a:rPr lang="en-US" altLang="ar-IQ" sz="2800" dirty="0">
                <a:solidFill>
                  <a:srgbClr val="0000FF"/>
                </a:solidFill>
              </a:rPr>
              <a:t>; generated in labs , caves with bats , </a:t>
            </a:r>
            <a:r>
              <a:rPr lang="en-US" altLang="ar-IQ" sz="2400" b="1" dirty="0">
                <a:solidFill>
                  <a:srgbClr val="0000FF"/>
                </a:solidFill>
              </a:rPr>
              <a:t>corneal transplantation</a:t>
            </a:r>
            <a:r>
              <a:rPr lang="en-US" altLang="ar-IQ" sz="2800" dirty="0">
                <a:solidFill>
                  <a:srgbClr val="0000FF"/>
                </a:solidFill>
              </a:rPr>
              <a:t>. </a:t>
            </a:r>
            <a:endParaRPr lang="en-US" altLang="ar-IQ" sz="2800" dirty="0" smtClean="0">
              <a:solidFill>
                <a:srgbClr val="0000FF"/>
              </a:solidFill>
            </a:endParaRPr>
          </a:p>
          <a:p>
            <a:pPr algn="l" eaLnBrk="1" hangingPunct="1"/>
            <a:r>
              <a:rPr lang="en-US" altLang="ar-IQ" sz="2800" dirty="0" smtClean="0">
                <a:solidFill>
                  <a:srgbClr val="0000FF"/>
                </a:solidFill>
              </a:rPr>
              <a:t> </a:t>
            </a:r>
            <a:r>
              <a:rPr lang="en-US" altLang="ar-IQ" sz="2800" b="1" dirty="0">
                <a:solidFill>
                  <a:srgbClr val="0000FF"/>
                </a:solidFill>
              </a:rPr>
              <a:t>H</a:t>
            </a:r>
            <a:r>
              <a:rPr lang="en-US" altLang="ar-IQ" sz="2800" dirty="0">
                <a:solidFill>
                  <a:srgbClr val="0000FF"/>
                </a:solidFill>
              </a:rPr>
              <a:t>uman to </a:t>
            </a:r>
            <a:r>
              <a:rPr lang="en-US" altLang="ar-IQ" sz="2800" b="1" dirty="0">
                <a:solidFill>
                  <a:srgbClr val="0000FF"/>
                </a:solidFill>
              </a:rPr>
              <a:t>h</a:t>
            </a:r>
            <a:r>
              <a:rPr lang="en-US" altLang="ar-IQ" sz="2800" dirty="0">
                <a:solidFill>
                  <a:srgbClr val="0000FF"/>
                </a:solidFill>
              </a:rPr>
              <a:t>uman transmission extremely </a:t>
            </a:r>
            <a:r>
              <a:rPr lang="en-US" altLang="ar-IQ" sz="2800" b="1" dirty="0">
                <a:solidFill>
                  <a:srgbClr val="0000FF"/>
                </a:solidFill>
              </a:rPr>
              <a:t>rare</a:t>
            </a:r>
            <a:r>
              <a:rPr lang="en-US" altLang="ar-IQ" sz="2800" dirty="0">
                <a:solidFill>
                  <a:srgbClr val="0000FF"/>
                </a:solidFill>
              </a:rPr>
              <a:t>. </a:t>
            </a:r>
            <a:endParaRPr lang="en-US" altLang="ar-IQ" sz="2800" dirty="0" smtClean="0">
              <a:solidFill>
                <a:srgbClr val="0000FF"/>
              </a:solidFill>
            </a:endParaRPr>
          </a:p>
        </p:txBody>
      </p:sp>
      <p:pic>
        <p:nvPicPr>
          <p:cNvPr id="4100" name="Picture 5" descr="C:\Users\Future\Pictures\infectious disease\Rabies\i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85" y="4790348"/>
            <a:ext cx="2349277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C:\Users\Future\Pictures\infectious disease\Rabies\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62" y="4790349"/>
            <a:ext cx="1790738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609" y="0"/>
            <a:ext cx="1859441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algn="l" rtl="0"/>
            <a:r>
              <a:rPr lang="en-US" dirty="0" smtClean="0"/>
              <a:t> Incubation period : 20-90 days.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 STAGES: </a:t>
            </a:r>
          </a:p>
          <a:p>
            <a:pPr marL="514350" indent="-514350" algn="l" rtl="0">
              <a:buAutoNum type="arabicParenR"/>
            </a:pPr>
            <a:r>
              <a:rPr lang="en-US" dirty="0" smtClean="0"/>
              <a:t>Virus inoculated by bite. </a:t>
            </a:r>
          </a:p>
          <a:p>
            <a:pPr marL="514350" indent="-514350" algn="l" rtl="0">
              <a:buAutoNum type="arabicParenR"/>
            </a:pPr>
            <a:r>
              <a:rPr lang="en-US" dirty="0" smtClean="0"/>
              <a:t>Replication in muscles: virus binds to nicotinic acetylcholine receptors </a:t>
            </a:r>
          </a:p>
          <a:p>
            <a:pPr marL="514350" indent="-514350" algn="l" rtl="0">
              <a:buAutoNum type="arabicParenR"/>
            </a:pPr>
            <a:r>
              <a:rPr lang="en-US" dirty="0" smtClean="0"/>
              <a:t>Retrograde axonal transport :Spreads centripetally along peripheral nerves towards CNS( ~ 250 mm/day). </a:t>
            </a:r>
          </a:p>
          <a:p>
            <a:pPr marL="514350" indent="-514350" algn="l" rtl="0">
              <a:buAutoNum type="arabicParenR"/>
            </a:pPr>
            <a:r>
              <a:rPr lang="en-US" dirty="0" smtClean="0"/>
              <a:t>CNS dissemination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659" y="457200"/>
            <a:ext cx="185944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3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903559" cy="1219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2800" dirty="0" smtClean="0"/>
              <a:t>Most characteristic pathologic finding 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b="1" u="sng" dirty="0" smtClean="0">
                <a:solidFill>
                  <a:srgbClr val="FF0000"/>
                </a:solidFill>
              </a:rPr>
              <a:t>–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Negri</a:t>
            </a:r>
            <a:r>
              <a:rPr lang="en-US" sz="2800" b="1" u="sng" dirty="0" smtClean="0">
                <a:solidFill>
                  <a:srgbClr val="FF0000"/>
                </a:solidFill>
              </a:rPr>
              <a:t> body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726769"/>
            <a:ext cx="8305800" cy="4521631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Eosinophilic cytoplasmic inclusion in neurons composed of rabies virus proteins  &amp; viral RNA.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Not observed in all cases of rabies.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Commonly seen in hippocampus &amp; cerebellum.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559" y="149200"/>
            <a:ext cx="1859441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6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65213"/>
            <a:ext cx="8820472" cy="5030787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Stage1: 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Prodromal features 2-10 days 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smtClean="0"/>
              <a:t>• Fever </a:t>
            </a:r>
          </a:p>
          <a:p>
            <a:pPr algn="l" rtl="0"/>
            <a:r>
              <a:rPr lang="en-US" dirty="0" smtClean="0"/>
              <a:t>• Malaise • Headache • Vomiting • Anxiety • Agitation </a:t>
            </a:r>
          </a:p>
          <a:p>
            <a:pPr algn="l" rtl="0"/>
            <a:r>
              <a:rPr lang="en-US" dirty="0" smtClean="0"/>
              <a:t>• Pain / </a:t>
            </a:r>
            <a:r>
              <a:rPr lang="en-US" dirty="0" err="1" smtClean="0"/>
              <a:t>paresthesias</a:t>
            </a:r>
            <a:r>
              <a:rPr lang="en-US" dirty="0" smtClean="0"/>
              <a:t> at the site of exposure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7938"/>
            <a:ext cx="6471543" cy="107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743" y="0"/>
            <a:ext cx="1859441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417500"/>
            <a:ext cx="8763000" cy="8779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</a:rPr>
              <a:t>  Stage 2: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early Encephalitic ( 80%)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648200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Fever • Confusion •Hallucination •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Seizures , Combativeness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Autonomic dysfunction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(</a:t>
            </a:r>
            <a:r>
              <a:rPr lang="en-US" dirty="0" err="1" smtClean="0"/>
              <a:t>Hypersalivation</a:t>
            </a:r>
            <a:r>
              <a:rPr lang="en-US" dirty="0" smtClean="0"/>
              <a:t> , gooseflesh , cardiac </a:t>
            </a:r>
            <a:r>
              <a:rPr lang="en-US" dirty="0" err="1" smtClean="0"/>
              <a:t>arrythmias</a:t>
            </a:r>
            <a:r>
              <a:rPr lang="en-US" dirty="0" smtClean="0"/>
              <a:t> , priapism)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• Hydrophobia  and  Aerophobia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• Late complications ( cardiac failure , respiratory failure , multi organ failure 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65100"/>
            <a:ext cx="1859441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05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1508"/>
            <a:ext cx="69342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Late : encephalitis </a:t>
            </a:r>
            <a:r>
              <a:rPr lang="en-US" sz="3200" dirty="0" smtClean="0">
                <a:solidFill>
                  <a:schemeClr val="tx1"/>
                </a:solidFill>
              </a:rPr>
              <a:t>( 80%)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429607"/>
            <a:ext cx="8458200" cy="3819229"/>
          </a:xfrm>
        </p:spPr>
        <p:txBody>
          <a:bodyPr/>
          <a:lstStyle/>
          <a:p>
            <a:pPr algn="l" rtl="0"/>
            <a:r>
              <a:rPr lang="en-US" dirty="0" smtClean="0"/>
              <a:t> Semi-conscious. </a:t>
            </a:r>
          </a:p>
          <a:p>
            <a:pPr algn="l" rtl="0"/>
            <a:r>
              <a:rPr lang="en-US" dirty="0" smtClean="0"/>
              <a:t> </a:t>
            </a:r>
            <a:r>
              <a:rPr lang="en-US" sz="2400" b="1" dirty="0" smtClean="0"/>
              <a:t>Episodes of hyper excitability followed by complete lucidity </a:t>
            </a:r>
            <a:endParaRPr lang="en-US" b="1" dirty="0" smtClean="0"/>
          </a:p>
          <a:p>
            <a:pPr algn="l" rtl="0"/>
            <a:r>
              <a:rPr lang="en-US" dirty="0" smtClean="0"/>
              <a:t> Progress rapidly and coma followed within a day by death is rule unless course prolonged by supportive measures. </a:t>
            </a:r>
          </a:p>
          <a:p>
            <a:pPr algn="l" rtl="0"/>
            <a:r>
              <a:rPr lang="en-US" dirty="0" smtClean="0"/>
              <a:t> Difficult to </a:t>
            </a:r>
            <a:r>
              <a:rPr lang="en-US" dirty="0" err="1" smtClean="0"/>
              <a:t>recognise</a:t>
            </a:r>
            <a:r>
              <a:rPr lang="en-US" dirty="0" smtClean="0"/>
              <a:t> late in clinical course when progression to coma has </a:t>
            </a:r>
            <a:r>
              <a:rPr lang="en-US" dirty="0" err="1" smtClean="0"/>
              <a:t>occured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447" y="286608"/>
            <a:ext cx="1859441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2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dirty="0" smtClean="0"/>
              <a:t> </a:t>
            </a:r>
            <a:endParaRPr lang="en-US" dirty="0" smtClean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01650" y="3124200"/>
            <a:ext cx="6127750" cy="289560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defRPr/>
            </a:pPr>
            <a:endParaRPr lang="en-US" sz="2400" b="1" dirty="0" smtClean="0"/>
          </a:p>
          <a:p>
            <a:pPr algn="l">
              <a:lnSpc>
                <a:spcPct val="80000"/>
              </a:lnSpc>
              <a:defRPr/>
            </a:pP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Anthrax</a:t>
            </a:r>
            <a:r>
              <a:rPr lang="en-US" sz="2400" dirty="0"/>
              <a:t> is a serious infectious disease caused by gram-positive, rod-shaped bacteria known as Bacillus anthracis. </a:t>
            </a:r>
            <a:endParaRPr lang="en-US" sz="2400" dirty="0" smtClean="0"/>
          </a:p>
          <a:p>
            <a:pPr algn="l">
              <a:lnSpc>
                <a:spcPct val="80000"/>
              </a:lnSpc>
              <a:defRPr/>
            </a:pPr>
            <a:endParaRPr lang="en-US" sz="2400" dirty="0" smtClean="0"/>
          </a:p>
          <a:p>
            <a:pPr algn="l">
              <a:lnSpc>
                <a:spcPct val="80000"/>
              </a:lnSpc>
              <a:defRPr/>
            </a:pPr>
            <a:r>
              <a:rPr lang="en-US" sz="2400" b="1" dirty="0" smtClean="0"/>
              <a:t>Anthrax</a:t>
            </a:r>
            <a:r>
              <a:rPr lang="en-US" sz="2400" dirty="0"/>
              <a:t> can be found naturally in soil and commonly affects domestic and wild animals around the world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5457825" cy="1371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231"/>
              </a:avLst>
            </a:prstTxWarp>
          </a:bodyPr>
          <a:lstStyle/>
          <a:p>
            <a:pPr algn="ctr" rtl="0"/>
            <a:r>
              <a:rPr lang="en-US" sz="11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gency FB" panose="020B0503020202020204" pitchFamily="34" charset="0"/>
              </a:rPr>
              <a:t>Anthrax</a:t>
            </a:r>
          </a:p>
        </p:txBody>
      </p:sp>
      <p:sp>
        <p:nvSpPr>
          <p:cNvPr id="7173" name="مستطيل 7"/>
          <p:cNvSpPr>
            <a:spLocks noChangeArrowheads="1"/>
          </p:cNvSpPr>
          <p:nvPr/>
        </p:nvSpPr>
        <p:spPr bwMode="auto">
          <a:xfrm>
            <a:off x="304800" y="2429729"/>
            <a:ext cx="8410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</a:rPr>
              <a:t>Bacillus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anthracis</a:t>
            </a:r>
          </a:p>
          <a:p>
            <a:pPr algn="ctr"/>
            <a:r>
              <a:rPr lang="en-US" sz="2400" dirty="0"/>
              <a:t>Malignant </a:t>
            </a:r>
            <a:r>
              <a:rPr lang="en-US" sz="2400" dirty="0" smtClean="0"/>
              <a:t>pustule , M. </a:t>
            </a:r>
            <a:r>
              <a:rPr lang="en-US" sz="2400" dirty="0" err="1" smtClean="0"/>
              <a:t>odema</a:t>
            </a:r>
            <a:r>
              <a:rPr lang="en-US" sz="2400" dirty="0"/>
              <a:t> , </a:t>
            </a:r>
            <a:r>
              <a:rPr lang="en-US" sz="2400" dirty="0" err="1"/>
              <a:t>Woolsorter</a:t>
            </a:r>
            <a:r>
              <a:rPr lang="en-US" sz="2400" dirty="0"/>
              <a:t> disease</a:t>
            </a:r>
            <a:endParaRPr lang="ar-EG" sz="2400" u="sng" dirty="0">
              <a:solidFill>
                <a:srgbClr val="FF0000"/>
              </a:solidFill>
            </a:endParaRPr>
          </a:p>
        </p:txBody>
      </p:sp>
      <p:pic>
        <p:nvPicPr>
          <p:cNvPr id="7174" name="Picture 4" descr="anthr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4" y="3429000"/>
            <a:ext cx="26193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264" y="4785518"/>
            <a:ext cx="2619375" cy="17430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43" y="481807"/>
            <a:ext cx="2423815" cy="2303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7139880" cy="79375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 Stage 3: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</a:rPr>
              <a:t>Paralytic Rabies (20%) 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74752"/>
            <a:ext cx="8640960" cy="4921248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Muscle weakness predominates.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Early &amp; prominent flaccid muscle weakness often in bitten extremity &amp; spreading to produce quadriparesis &amp; facial weakness.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Sphincter involvement common.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Sensory involvement mild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Lacks cardinal features (</a:t>
            </a:r>
            <a:r>
              <a:rPr lang="en-US" dirty="0" err="1" smtClean="0"/>
              <a:t>hyperexcitability</a:t>
            </a:r>
            <a:r>
              <a:rPr lang="en-US" dirty="0" smtClean="0"/>
              <a:t> , hydrophobia , aerophobia) 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28600"/>
            <a:ext cx="1859441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27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ar-IQ" sz="4000" b="1" dirty="0" smtClean="0"/>
              <a:t/>
            </a:r>
            <a:br>
              <a:rPr lang="en-US" altLang="ar-IQ" sz="4000" b="1" dirty="0" smtClean="0"/>
            </a:br>
            <a:r>
              <a:rPr lang="en-US" altLang="ar-IQ" sz="4000" b="1" i="1" u="sng" dirty="0" smtClean="0"/>
              <a:t>DIAGNOSIS :</a:t>
            </a:r>
            <a:r>
              <a:rPr lang="ar-SA" altLang="ar-IQ" sz="4000" dirty="0" smtClean="0"/>
              <a:t/>
            </a:r>
            <a:br>
              <a:rPr lang="ar-SA" altLang="ar-IQ" sz="4000" dirty="0" smtClean="0"/>
            </a:br>
            <a:endParaRPr lang="en-US" altLang="ar-IQ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2850"/>
            <a:ext cx="8305800" cy="5949950"/>
          </a:xfrm>
        </p:spPr>
        <p:txBody>
          <a:bodyPr/>
          <a:lstStyle/>
          <a:p>
            <a:pPr marL="457200" indent="-45720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CSF analysis </a:t>
            </a:r>
            <a:r>
              <a:rPr lang="en-US" sz="2400" b="1" u="sng" dirty="0" smtClean="0">
                <a:solidFill>
                  <a:srgbClr val="FF0000"/>
                </a:solidFill>
              </a:rPr>
              <a:t>: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Lymphocytosis with elevated </a:t>
            </a:r>
            <a:r>
              <a:rPr lang="en-US" sz="2800" dirty="0"/>
              <a:t>protein </a:t>
            </a:r>
            <a:endParaRPr lang="en-US" sz="2800" dirty="0" smtClean="0"/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Rabies </a:t>
            </a:r>
            <a:r>
              <a:rPr lang="en-US" sz="2800" dirty="0"/>
              <a:t>virus specific antibodies in </a:t>
            </a:r>
            <a:r>
              <a:rPr lang="en-US" sz="2800" dirty="0" smtClean="0"/>
              <a:t>CSF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PCR  highly sensitive </a:t>
            </a:r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/>
              <a:t>Direct Fluorescent Antibody testing </a:t>
            </a:r>
            <a:endParaRPr lang="en-US" sz="2800" dirty="0" smtClean="0"/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Skin </a:t>
            </a:r>
            <a:r>
              <a:rPr lang="en-US" sz="2800" dirty="0"/>
              <a:t>biopsy </a:t>
            </a:r>
            <a:endParaRPr lang="en-US" sz="2800" dirty="0" smtClean="0"/>
          </a:p>
          <a:p>
            <a:pPr marL="514350" indent="-514350" algn="l" rtl="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/>
              <a:t>Corneal impressive smears – low diagnostic yield. MRI brain – variable &amp; non-specific. EEG – non-specific abnormalities.</a:t>
            </a:r>
            <a:endParaRPr lang="en-US" sz="2800" dirty="0" smtClean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854" y="-23247"/>
            <a:ext cx="1859441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51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468823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/>
              <a:t>Differential </a:t>
            </a:r>
            <a:r>
              <a:rPr lang="en-US" dirty="0" err="1" smtClean="0"/>
              <a:t>Diagnois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375475"/>
            <a:ext cx="8763000" cy="4949125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</a:t>
            </a:r>
            <a:r>
              <a:rPr lang="en-US" dirty="0" err="1" smtClean="0"/>
              <a:t>Guillian</a:t>
            </a:r>
            <a:r>
              <a:rPr lang="en-US" dirty="0" smtClean="0"/>
              <a:t> Barre Syndrome 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Rabies Hysteria :shorter IP,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Allergic Encephalomyelitis ( Rabies Vaccine)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Tetanus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Poliomyelitis : flaccid paralysis early+ no S or A neuropathy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823" y="228600"/>
            <a:ext cx="1859441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73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79393" cy="765175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en-US" altLang="ar-IQ" sz="2800" b="1" i="1" dirty="0" smtClean="0"/>
              <a:t>TREATMENT and prevention</a:t>
            </a:r>
            <a:endParaRPr lang="en-US" altLang="ar-IQ" sz="2800" b="1" dirty="0" smtClean="0"/>
          </a:p>
        </p:txBody>
      </p:sp>
      <p:sp>
        <p:nvSpPr>
          <p:cNvPr id="7171" name="Rectangle 3" descr="باقة أزهار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  <a:solidFill>
            <a:schemeClr val="bg1"/>
          </a:solidFill>
        </p:spPr>
        <p:txBody>
          <a:bodyPr/>
          <a:lstStyle/>
          <a:p>
            <a:pPr marL="609600" indent="-609600" algn="l" rtl="0" eaLnBrk="1" hangingPunct="1">
              <a:buFontTx/>
              <a:buNone/>
            </a:pPr>
            <a:r>
              <a:rPr lang="ar-SA" altLang="ar-IQ" dirty="0" smtClean="0"/>
              <a:t> </a:t>
            </a:r>
          </a:p>
          <a:p>
            <a:pPr marL="0" indent="0" algn="l" rtl="0" eaLnBrk="1" hangingPunct="1">
              <a:buNone/>
            </a:pPr>
            <a:r>
              <a:rPr lang="en-US" altLang="ar-IQ" b="1" dirty="0" smtClean="0"/>
              <a:t>  </a:t>
            </a:r>
            <a:r>
              <a:rPr lang="en-US" altLang="ar-IQ" dirty="0" smtClean="0">
                <a:solidFill>
                  <a:srgbClr val="FF0000"/>
                </a:solidFill>
              </a:rPr>
              <a:t>No established treatment. </a:t>
            </a:r>
          </a:p>
          <a:p>
            <a:pPr marL="0" indent="0" algn="l" rtl="0" eaLnBrk="1" hangingPunct="1">
              <a:buNone/>
            </a:pPr>
            <a:r>
              <a:rPr lang="en-US" altLang="ar-IQ" b="1" dirty="0"/>
              <a:t> </a:t>
            </a:r>
            <a:r>
              <a:rPr lang="en-US" altLang="ar-IQ" b="1" dirty="0" smtClean="0"/>
              <a:t>   Isolation in quiet room </a:t>
            </a:r>
          </a:p>
          <a:p>
            <a:pPr marL="0" indent="0" algn="l" rtl="0" eaLnBrk="1" hangingPunct="1">
              <a:buNone/>
            </a:pPr>
            <a:r>
              <a:rPr lang="en-US" altLang="ar-IQ" sz="2400" b="1" dirty="0"/>
              <a:t> </a:t>
            </a:r>
            <a:r>
              <a:rPr lang="en-US" altLang="ar-IQ" sz="2400" dirty="0" smtClean="0"/>
              <a:t>( as bright light , noise , cold draughts precipitates spasms / convulsions ) </a:t>
            </a:r>
          </a:p>
          <a:p>
            <a:pPr marL="0" indent="0" algn="l" rtl="0" eaLnBrk="1" hangingPunct="1">
              <a:buNone/>
            </a:pPr>
            <a:r>
              <a:rPr lang="en-US" altLang="ar-IQ" b="1" dirty="0"/>
              <a:t> </a:t>
            </a:r>
            <a:r>
              <a:rPr lang="en-US" altLang="ar-IQ" b="1" dirty="0" smtClean="0"/>
              <a:t>   Sedatives to relieve anxiety. </a:t>
            </a:r>
          </a:p>
          <a:p>
            <a:pPr marL="0" indent="0" algn="l" rtl="0" eaLnBrk="1" hangingPunct="1">
              <a:buNone/>
            </a:pPr>
            <a:r>
              <a:rPr lang="en-US" altLang="ar-IQ" b="1" dirty="0"/>
              <a:t> </a:t>
            </a:r>
            <a:r>
              <a:rPr lang="en-US" altLang="ar-IQ" b="1" dirty="0" smtClean="0"/>
              <a:t>   Hydration. </a:t>
            </a:r>
          </a:p>
          <a:p>
            <a:pPr marL="0" indent="0" algn="l" rtl="0" eaLnBrk="1" hangingPunct="1">
              <a:buNone/>
            </a:pPr>
            <a:r>
              <a:rPr lang="en-US" altLang="ar-IQ" b="1" dirty="0"/>
              <a:t> </a:t>
            </a:r>
            <a:r>
              <a:rPr lang="en-US" altLang="ar-IQ" b="1" dirty="0" smtClean="0"/>
              <a:t>    Intensive respiratory &amp; cardiac support </a:t>
            </a:r>
          </a:p>
          <a:p>
            <a:pPr marL="0" indent="0" algn="l" rtl="0" eaLnBrk="1" hangingPunct="1">
              <a:buNone/>
            </a:pPr>
            <a:endParaRPr lang="ar-SA" altLang="ar-IQ" dirty="0" smtClean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976" y="1292"/>
            <a:ext cx="1859441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104" y="0"/>
            <a:ext cx="7307806" cy="990600"/>
          </a:xfrm>
          <a:solidFill>
            <a:srgbClr val="002060"/>
          </a:solidFill>
        </p:spPr>
        <p:txBody>
          <a:bodyPr/>
          <a:lstStyle/>
          <a:p>
            <a:pPr rtl="0"/>
            <a:r>
              <a:rPr lang="en-US" dirty="0" smtClean="0"/>
              <a:t>Post Exposure Prophylaxis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112416"/>
            <a:ext cx="8305800" cy="4983584"/>
          </a:xfrm>
        </p:spPr>
        <p:txBody>
          <a:bodyPr/>
          <a:lstStyle/>
          <a:p>
            <a:pPr algn="l" rtl="0"/>
            <a:r>
              <a:rPr lang="en-US" dirty="0" smtClean="0"/>
              <a:t>Local wound care </a:t>
            </a:r>
          </a:p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( all bite wounds/scratches washed with soap and water ) reduces chances up to 80%. </a:t>
            </a:r>
          </a:p>
          <a:p>
            <a:pPr algn="l" rtl="0"/>
            <a:r>
              <a:rPr lang="en-US" dirty="0" smtClean="0"/>
              <a:t> </a:t>
            </a:r>
            <a:r>
              <a:rPr lang="en-US" dirty="0" err="1" smtClean="0"/>
              <a:t>Devitalised</a:t>
            </a:r>
            <a:r>
              <a:rPr lang="en-US" dirty="0" smtClean="0"/>
              <a:t> tissues debrided. </a:t>
            </a:r>
          </a:p>
          <a:p>
            <a:pPr algn="l" rtl="0"/>
            <a:r>
              <a:rPr lang="en-US" dirty="0" smtClean="0"/>
              <a:t> Tetanus prophylaxis given. </a:t>
            </a:r>
          </a:p>
          <a:p>
            <a:pPr algn="l" rtl="0"/>
            <a:r>
              <a:rPr lang="en-US" dirty="0" smtClean="0"/>
              <a:t> Suturing delayed </a:t>
            </a:r>
          </a:p>
          <a:p>
            <a:pPr algn="l" rtl="0"/>
            <a:r>
              <a:rPr lang="en-US" dirty="0" smtClean="0"/>
              <a:t> Antibiotic </a:t>
            </a:r>
            <a:r>
              <a:rPr lang="en-US" sz="2400" dirty="0" smtClean="0"/>
              <a:t>treatment whenever indicated. </a:t>
            </a:r>
          </a:p>
          <a:p>
            <a:pPr algn="l" rtl="0"/>
            <a:r>
              <a:rPr lang="en-US" dirty="0" smtClean="0"/>
              <a:t> Active </a:t>
            </a:r>
            <a:r>
              <a:rPr lang="en-US" dirty="0" err="1" smtClean="0"/>
              <a:t>immunisation</a:t>
            </a:r>
            <a:r>
              <a:rPr lang="en-US" dirty="0" smtClean="0"/>
              <a:t> by Rabies vaccine. </a:t>
            </a:r>
          </a:p>
          <a:p>
            <a:pPr algn="l" rtl="0"/>
            <a:r>
              <a:rPr lang="en-US" dirty="0" smtClean="0"/>
              <a:t> Passive </a:t>
            </a:r>
            <a:r>
              <a:rPr lang="en-US" dirty="0" err="1" smtClean="0"/>
              <a:t>immunisation</a:t>
            </a:r>
            <a:r>
              <a:rPr lang="en-US" dirty="0" smtClean="0"/>
              <a:t> by Human Rabies </a:t>
            </a:r>
            <a:r>
              <a:rPr lang="en-US" dirty="0" err="1" smtClean="0"/>
              <a:t>Immuno</a:t>
            </a:r>
            <a:r>
              <a:rPr lang="en-US" dirty="0" smtClean="0"/>
              <a:t> Globulins (HRIG )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910" y="0"/>
            <a:ext cx="1859441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22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09724"/>
            <a:ext cx="6591655" cy="144287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Indication of </a:t>
            </a:r>
            <a:r>
              <a:rPr lang="en-US" sz="2800" dirty="0" err="1" smtClean="0"/>
              <a:t>AntiRabies</a:t>
            </a:r>
            <a:r>
              <a:rPr lang="en-US" sz="2800" dirty="0" smtClean="0"/>
              <a:t> Treatment </a:t>
            </a: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2065524"/>
            <a:ext cx="8305800" cy="4030476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If animal shows signs of rabies / dies within 10 days of observation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If biting animal cannot be traced / identified.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All bites by wild animals.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 Lab tests ( </a:t>
            </a:r>
            <a:r>
              <a:rPr lang="en-US" dirty="0" err="1" smtClean="0"/>
              <a:t>Flourescent</a:t>
            </a:r>
            <a:r>
              <a:rPr lang="en-US" dirty="0" smtClean="0"/>
              <a:t> Rabies antibody test , Test for </a:t>
            </a:r>
            <a:r>
              <a:rPr lang="en-US" dirty="0" err="1" smtClean="0"/>
              <a:t>Negri</a:t>
            </a:r>
            <a:r>
              <a:rPr lang="en-US" dirty="0" smtClean="0"/>
              <a:t> bodies in brain of biting animal ) positive for rabies.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655" y="309724"/>
            <a:ext cx="1859441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33400" indent="-53340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skin contact</a:t>
            </a: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Inhalation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bioterrorism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eating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undercooked meat</a:t>
            </a:r>
          </a:p>
        </p:txBody>
      </p:sp>
      <p:sp>
        <p:nvSpPr>
          <p:cNvPr id="8195" name="WordArt 7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35052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Transmission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781300"/>
            <a:ext cx="2228850" cy="20574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52400"/>
            <a:ext cx="2426418" cy="230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81000" y="381000"/>
            <a:ext cx="8534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u="sng" dirty="0">
                <a:solidFill>
                  <a:srgbClr val="FF0000"/>
                </a:solidFill>
              </a:rPr>
              <a:t>Transmission</a:t>
            </a:r>
            <a:r>
              <a:rPr lang="en-US" sz="2800" b="1" u="sng" dirty="0" smtClean="0">
                <a:solidFill>
                  <a:srgbClr val="FF0000"/>
                </a:solidFill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algn="l" rtl="0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800" b="1" u="sng" dirty="0" smtClean="0">
                <a:solidFill>
                  <a:srgbClr val="FF0000"/>
                </a:solidFill>
              </a:rPr>
              <a:t>Zoonotic infection</a:t>
            </a:r>
          </a:p>
          <a:p>
            <a:pPr algn="l" rtl="0"/>
            <a:endParaRPr lang="en-US" sz="2800" b="1" u="sng" dirty="0">
              <a:solidFill>
                <a:srgbClr val="FF0000"/>
              </a:solidFill>
            </a:endParaRPr>
          </a:p>
          <a:p>
            <a:pPr algn="l" rtl="0"/>
            <a:r>
              <a:rPr lang="en-US" sz="2400" b="1" dirty="0"/>
              <a:t> </a:t>
            </a:r>
            <a:r>
              <a:rPr lang="en-US" sz="2400" b="1" dirty="0" smtClean="0"/>
              <a:t> Contact </a:t>
            </a:r>
            <a:r>
              <a:rPr lang="en-US" sz="2400" b="1" dirty="0"/>
              <a:t>with tissues of </a:t>
            </a:r>
            <a:r>
              <a:rPr lang="en-US" sz="2400" b="1" dirty="0" smtClean="0"/>
              <a:t>infected animals </a:t>
            </a:r>
            <a:r>
              <a:rPr lang="en-US" sz="2400" dirty="0"/>
              <a:t>(cattle, sheep, goats, horses, pigs and others</a:t>
            </a:r>
            <a:r>
              <a:rPr lang="en-US" sz="2400" dirty="0" smtClean="0"/>
              <a:t>)</a:t>
            </a:r>
            <a:endParaRPr lang="en-US" sz="2400" dirty="0"/>
          </a:p>
          <a:p>
            <a:pPr algn="l" rtl="0"/>
            <a:r>
              <a:rPr lang="en-US" sz="2800" dirty="0"/>
              <a:t> </a:t>
            </a:r>
            <a:r>
              <a:rPr lang="en-US" sz="2800" dirty="0" smtClean="0"/>
              <a:t> </a:t>
            </a:r>
            <a:r>
              <a:rPr lang="en-US" sz="2400" b="1" dirty="0" smtClean="0"/>
              <a:t>Biting </a:t>
            </a:r>
            <a:r>
              <a:rPr lang="en-US" sz="2400" b="1" dirty="0"/>
              <a:t>flies </a:t>
            </a:r>
            <a:r>
              <a:rPr lang="en-US" sz="2800" dirty="0"/>
              <a:t>that </a:t>
            </a:r>
            <a:r>
              <a:rPr lang="en-US" sz="2800" dirty="0" smtClean="0"/>
              <a:t>fed </a:t>
            </a:r>
            <a:r>
              <a:rPr lang="en-US" sz="2800" dirty="0"/>
              <a:t>on such animals.</a:t>
            </a:r>
          </a:p>
          <a:p>
            <a:pPr algn="l" rtl="0"/>
            <a:r>
              <a:rPr lang="en-US" sz="2800" dirty="0"/>
              <a:t> </a:t>
            </a:r>
            <a:r>
              <a:rPr lang="en-US" sz="2800" dirty="0" smtClean="0"/>
              <a:t> </a:t>
            </a:r>
            <a:r>
              <a:rPr lang="en-US" sz="2400" b="1" dirty="0" smtClean="0"/>
              <a:t>Contact </a:t>
            </a:r>
            <a:r>
              <a:rPr lang="en-US" sz="2400" b="1" dirty="0"/>
              <a:t>with contaminated hair, wool, hides </a:t>
            </a:r>
            <a:r>
              <a:rPr lang="en-US" sz="2800" dirty="0"/>
              <a:t>or products made from them (e.g. drums, brushes, rugs).</a:t>
            </a:r>
          </a:p>
          <a:p>
            <a:pPr algn="l" rtl="0"/>
            <a:r>
              <a:rPr lang="en-US" sz="2800" dirty="0"/>
              <a:t> </a:t>
            </a:r>
            <a:r>
              <a:rPr lang="en-US" sz="2800" dirty="0" smtClean="0"/>
              <a:t> </a:t>
            </a:r>
            <a:r>
              <a:rPr lang="en-US" sz="2400" b="1" dirty="0" smtClean="0"/>
              <a:t>Contact </a:t>
            </a:r>
            <a:r>
              <a:rPr lang="en-US" sz="2400" b="1" dirty="0"/>
              <a:t>with soil </a:t>
            </a:r>
            <a:r>
              <a:rPr lang="en-US" sz="2800" dirty="0"/>
              <a:t>associated with infected animals </a:t>
            </a:r>
            <a:r>
              <a:rPr lang="en-US" sz="2800" dirty="0" smtClean="0"/>
              <a:t>in </a:t>
            </a:r>
            <a:r>
              <a:rPr lang="en-US" sz="2800" dirty="0"/>
              <a:t>endemic areas may remain infective for many years.</a:t>
            </a:r>
          </a:p>
          <a:p>
            <a:pPr algn="l" rtl="0"/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112" y="381000"/>
            <a:ext cx="1861088" cy="13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9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407075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u="sng" dirty="0">
                <a:solidFill>
                  <a:srgbClr val="FF0000"/>
                </a:solidFill>
              </a:rPr>
              <a:t>Transmission cont. 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algn="l" rtl="0"/>
            <a:endParaRPr lang="en-US" sz="2800" b="1" u="sng" dirty="0">
              <a:solidFill>
                <a:srgbClr val="FF0000"/>
              </a:solidFill>
            </a:endParaRPr>
          </a:p>
          <a:p>
            <a:pPr algn="l" rtl="0"/>
            <a:r>
              <a:rPr lang="en-US" sz="2800" dirty="0"/>
              <a:t> </a:t>
            </a:r>
            <a:r>
              <a:rPr lang="en-US" sz="2800" dirty="0" smtClean="0"/>
              <a:t> Inhalation </a:t>
            </a:r>
            <a:r>
              <a:rPr lang="en-US" sz="2800" dirty="0"/>
              <a:t>anthrax results </a:t>
            </a:r>
            <a:r>
              <a:rPr lang="en-US" sz="2800" dirty="0" smtClean="0"/>
              <a:t>from:</a:t>
            </a:r>
          </a:p>
          <a:p>
            <a:pPr algn="l" rtl="0"/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 </a:t>
            </a:r>
            <a:r>
              <a:rPr lang="en-US" sz="2800" dirty="0"/>
              <a:t>inhalation of spores in risky industrial processes—such as tanning hides and processing wool or bone— with aerosols of B. anthracis spores in an enclosed, poorly-ventilated area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 </a:t>
            </a:r>
            <a:r>
              <a:rPr lang="en-US" sz="2800" dirty="0" smtClean="0"/>
              <a:t> Intestinal </a:t>
            </a:r>
            <a:r>
              <a:rPr lang="en-US" sz="2800" dirty="0"/>
              <a:t>and oropharyngeal anthrax may arise from ingestion of contaminated undercooked meat; there is no evidence that milk from infected animals transmits anthrax.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759" y="369620"/>
            <a:ext cx="1859441" cy="16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8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85800"/>
            <a:ext cx="8534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u="sng" dirty="0">
                <a:solidFill>
                  <a:srgbClr val="FF0000"/>
                </a:solidFill>
              </a:rPr>
              <a:t>Transmission cont. 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algn="l" rtl="0"/>
            <a:endParaRPr lang="en-US" sz="2800" b="1" u="sng" dirty="0" smtClean="0">
              <a:solidFill>
                <a:srgbClr val="FF0000"/>
              </a:solidFill>
            </a:endParaRPr>
          </a:p>
          <a:p>
            <a:pPr algn="l" rtl="0"/>
            <a:endParaRPr lang="en-US" sz="2800" b="1" u="sng" dirty="0">
              <a:solidFill>
                <a:srgbClr val="FF0000"/>
              </a:solidFill>
            </a:endParaRPr>
          </a:p>
          <a:p>
            <a:pPr algn="l" rtl="0"/>
            <a:r>
              <a:rPr lang="en-US" sz="2800" dirty="0"/>
              <a:t> Anthrax is not transmitted person to person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/>
              <a:t> Accidental infections may occur among laboratory workers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884" y="304800"/>
            <a:ext cx="185944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3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" y="609600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Clinical manifestations: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l" rtl="0"/>
            <a:endParaRPr lang="en-US" sz="2800" dirty="0"/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800" dirty="0" smtClean="0"/>
              <a:t>Anthrax </a:t>
            </a:r>
            <a:r>
              <a:rPr lang="en-US" sz="2800" dirty="0"/>
              <a:t>is an illness with acute onset.</a:t>
            </a:r>
          </a:p>
          <a:p>
            <a:pPr algn="l" rtl="0"/>
            <a:r>
              <a:rPr lang="en-US" sz="2800" dirty="0"/>
              <a:t> </a:t>
            </a:r>
            <a:r>
              <a:rPr lang="en-US" sz="2800" dirty="0" smtClean="0"/>
              <a:t> </a:t>
            </a:r>
            <a:r>
              <a:rPr lang="en-US" sz="2800" dirty="0" err="1" smtClean="0"/>
              <a:t>characterised</a:t>
            </a:r>
            <a:r>
              <a:rPr lang="en-US" sz="2800" dirty="0" smtClean="0"/>
              <a:t> </a:t>
            </a:r>
            <a:r>
              <a:rPr lang="en-US" sz="2800" dirty="0"/>
              <a:t>by several distinct clinical forms including:</a:t>
            </a:r>
          </a:p>
          <a:p>
            <a:pPr algn="l" rtl="0"/>
            <a:r>
              <a:rPr lang="en-US" sz="2800" dirty="0"/>
              <a:t>1. a skin lesion  </a:t>
            </a:r>
          </a:p>
          <a:p>
            <a:pPr algn="l" rtl="0"/>
            <a:r>
              <a:rPr lang="en-US" sz="2800" dirty="0"/>
              <a:t>2. a respiratory illness  </a:t>
            </a:r>
          </a:p>
          <a:p>
            <a:pPr algn="l" rtl="0"/>
            <a:r>
              <a:rPr lang="en-US" sz="2800" dirty="0"/>
              <a:t>3. abdominal distress  </a:t>
            </a:r>
          </a:p>
          <a:p>
            <a:pPr algn="l" rtl="0"/>
            <a:r>
              <a:rPr lang="en-US" sz="2800" dirty="0"/>
              <a:t> </a:t>
            </a:r>
            <a:r>
              <a:rPr lang="en-US" sz="2800" dirty="0" smtClean="0"/>
              <a:t> Ninety </a:t>
            </a:r>
            <a:r>
              <a:rPr lang="en-US" sz="2800" dirty="0"/>
              <a:t>percent of cases are cutaneous anthrax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81000"/>
            <a:ext cx="185944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4468"/>
            <a:ext cx="5638800" cy="696132"/>
          </a:xfrm>
          <a:solidFill>
            <a:srgbClr val="BBE0E3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</a:rPr>
              <a:t>Clinical manifestations</a:t>
            </a:r>
            <a:endParaRPr lang="en-US" sz="1100" i="1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610600" cy="5638800"/>
          </a:xfrm>
        </p:spPr>
        <p:txBody>
          <a:bodyPr>
            <a:normAutofit/>
          </a:bodyPr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Cutaneous</a:t>
            </a:r>
            <a:r>
              <a:rPr lang="ar-SA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ar-SA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95%.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occupational (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Veterinarian, butcher,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Zoo keeper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dirty="0" smtClean="0"/>
              <a:t>Spores </a:t>
            </a:r>
            <a:r>
              <a:rPr lang="en-US" sz="2400" dirty="0"/>
              <a:t>infect skin- </a:t>
            </a:r>
            <a:r>
              <a:rPr lang="en-US" sz="2400" dirty="0" smtClean="0"/>
              <a:t>edema </a:t>
            </a:r>
            <a:r>
              <a:rPr lang="en-US" sz="2400" dirty="0"/>
              <a:t>develops at the site (Papule- Vesicle-Malignant </a:t>
            </a:r>
            <a:r>
              <a:rPr lang="en-US" sz="2400" dirty="0" smtClean="0"/>
              <a:t>Pustule-Necrotic </a:t>
            </a:r>
            <a:r>
              <a:rPr lang="en-US" sz="2400" dirty="0"/>
              <a:t>ulcer)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painful</a:t>
            </a:r>
            <a:r>
              <a:rPr lang="ar-IQ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Lymph glands &amp; painless ulcer</a:t>
            </a:r>
            <a:endParaRPr lang="ar-IQ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Deaths  rare</a:t>
            </a:r>
            <a:r>
              <a:rPr lang="ar-S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0" name="Picture 4" descr="anthaap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3434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12944"/>
            <a:ext cx="1859441" cy="138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BBE0E3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2- 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Gastrointestinal </a:t>
            </a:r>
            <a:r>
              <a:rPr lang="en-US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anthrax</a:t>
            </a:r>
            <a:endParaRPr lang="en-US" sz="4000" i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  <a:solidFill>
            <a:srgbClr val="FFFF66"/>
          </a:solidFill>
        </p:spPr>
        <p:txBody>
          <a:bodyPr>
            <a:normAutofit/>
          </a:bodyPr>
          <a:lstStyle/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Oro </a:t>
            </a:r>
            <a:r>
              <a:rPr lang="en-US" dirty="0" err="1" smtClean="0"/>
              <a:t>pharangeal</a:t>
            </a:r>
            <a:r>
              <a:rPr lang="en-US" dirty="0" smtClean="0"/>
              <a:t> 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Intestinal anthrax </a:t>
            </a:r>
          </a:p>
          <a:p>
            <a:pPr marL="514350" indent="-51435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results in death in up to 60% </a:t>
            </a:r>
          </a:p>
        </p:txBody>
      </p:sp>
      <p:pic>
        <p:nvPicPr>
          <p:cNvPr id="4" name="Picture 7" descr="02-0062-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19400"/>
            <a:ext cx="359727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gi-anthr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38211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559" y="21956"/>
            <a:ext cx="1859441" cy="1806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1198</TotalTime>
  <Words>1066</Words>
  <Application>Microsoft Office PowerPoint</Application>
  <PresentationFormat>عرض على الشاشة (3:4)‏</PresentationFormat>
  <Paragraphs>174</Paragraphs>
  <Slides>25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25</vt:i4>
      </vt:variant>
    </vt:vector>
  </HeadingPairs>
  <TitlesOfParts>
    <vt:vector size="38" baseType="lpstr">
      <vt:lpstr>Agency FB</vt:lpstr>
      <vt:lpstr>Arial</vt:lpstr>
      <vt:lpstr>Arial Black</vt:lpstr>
      <vt:lpstr>Arial Narrow</vt:lpstr>
      <vt:lpstr>Calibri</vt:lpstr>
      <vt:lpstr>Tahoma</vt:lpstr>
      <vt:lpstr>Times New Roman</vt:lpstr>
      <vt:lpstr>Verdana</vt:lpstr>
      <vt:lpstr>Wingdings</vt:lpstr>
      <vt:lpstr>Wingdings 2</vt:lpstr>
      <vt:lpstr>Aspect</vt:lpstr>
      <vt:lpstr>1_Aspect</vt:lpstr>
      <vt:lpstr>2_Aspect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Clinical manifestations</vt:lpstr>
      <vt:lpstr>2- Gastrointestinal anthrax</vt:lpstr>
      <vt:lpstr>Inhalation anthrux</vt:lpstr>
      <vt:lpstr>How is anthrax diagnosed?</vt:lpstr>
      <vt:lpstr>TREATMENT  </vt:lpstr>
      <vt:lpstr>عرض تقديمي في PowerPoint</vt:lpstr>
      <vt:lpstr>RABIES       </vt:lpstr>
      <vt:lpstr>Pathogenesis</vt:lpstr>
      <vt:lpstr>Most characteristic pathologic finding     – Negri body</vt:lpstr>
      <vt:lpstr>عرض تقديمي في PowerPoint</vt:lpstr>
      <vt:lpstr>  Stage 2:  early Encephalitic ( 80%)</vt:lpstr>
      <vt:lpstr>Late : encephalitis ( 80%)</vt:lpstr>
      <vt:lpstr> Stage 3:       Paralytic Rabies (20%) :</vt:lpstr>
      <vt:lpstr> DIAGNOSIS : </vt:lpstr>
      <vt:lpstr>Differential Diagnois</vt:lpstr>
      <vt:lpstr>TREATMENT and prevention</vt:lpstr>
      <vt:lpstr>Post Exposure Prophylaxis</vt:lpstr>
      <vt:lpstr>Indication of AntiRabies Treatment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</dc:creator>
  <cp:lastModifiedBy>ali alaa</cp:lastModifiedBy>
  <cp:revision>139</cp:revision>
  <cp:lastPrinted>1601-01-01T00:00:00Z</cp:lastPrinted>
  <dcterms:created xsi:type="dcterms:W3CDTF">1601-01-01T00:00:00Z</dcterms:created>
  <dcterms:modified xsi:type="dcterms:W3CDTF">2021-06-09T06:04:29Z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